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Lato"/>
      <p:regular r:id="rId44"/>
      <p:bold r:id="rId45"/>
      <p:italic r:id="rId46"/>
      <p:boldItalic r:id="rId47"/>
    </p:embeddedFont>
    <p:embeddedFont>
      <p:font typeface="Merriweather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E1177B-CD13-464A-86F3-E7BAE992A98D}">
  <a:tblStyle styleId="{6EE1177B-CD13-464A-86F3-E7BAE992A9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44" Type="http://schemas.openxmlformats.org/officeDocument/2006/relationships/font" Target="fonts/Lato-regular.fntdata"/><Relationship Id="rId43" Type="http://schemas.openxmlformats.org/officeDocument/2006/relationships/font" Target="fonts/Montserrat-boldItalic.fntdata"/><Relationship Id="rId46" Type="http://schemas.openxmlformats.org/officeDocument/2006/relationships/font" Target="fonts/Lato-italic.fntdata"/><Relationship Id="rId45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erriweather-regular.fntdata"/><Relationship Id="rId47" Type="http://schemas.openxmlformats.org/officeDocument/2006/relationships/font" Target="fonts/Lato-boldItalic.fntdata"/><Relationship Id="rId49" Type="http://schemas.openxmlformats.org/officeDocument/2006/relationships/font" Target="fonts/Merriweather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Roboto-bold.fntdata"/><Relationship Id="rId36" Type="http://schemas.openxmlformats.org/officeDocument/2006/relationships/font" Target="fonts/Roboto-regular.fntdata"/><Relationship Id="rId39" Type="http://schemas.openxmlformats.org/officeDocument/2006/relationships/font" Target="fonts/Roboto-boldItalic.fntdata"/><Relationship Id="rId38" Type="http://schemas.openxmlformats.org/officeDocument/2006/relationships/font" Target="fonts/Roboto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erriweather-boldItalic.fntdata"/><Relationship Id="rId50" Type="http://schemas.openxmlformats.org/officeDocument/2006/relationships/font" Target="fonts/Merriweather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86d5fa1c0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86d5fa1c0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86d5fa1c0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86d5fa1c0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829b0357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829b0357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829b0357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829b0357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左邊是clustering of users &amp; request的向量去找相對重要程度(大圖的左右向量)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右邊是透過歷史紀錄去學相對重要程度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86d5fa1c0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86d5fa1c0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86d5fa1c0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86d5fa1c0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Users’ daily impression vector</a:t>
            </a:r>
            <a:r>
              <a:rPr lang="zh-TW"/>
              <a:t>就是每個user看cluster c 的紀錄，累積很多天串成vecter， uc是平均，這樣可以知道對request的分類是否平均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86d5fa1c0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86d5fa1c0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9ca01f49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9ca01f49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9ca01f49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9ca01f49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thita K  為</a:t>
            </a:r>
            <a:r>
              <a:rPr lang="zh-TW"/>
              <a:t>預期投放率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sij是為了跟後面的比例相乘得到總投放數量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9ca01f49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e9ca01f49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86d5fa1c0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86d5fa1c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9ca01f49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9ca01f49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9ca01f49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e9ca01f49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86d5fa1c0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86d5fa1c0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86d5fa1c0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b86d5fa1c0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86d97a8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86d97a8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b86d97a8b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b86d97a8b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86d97a8b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86d97a8b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b86d97a8b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b86d97a8b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e829b0357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e829b035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e829b0357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e829b0357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86d5fa1c0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86d5fa1c0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86d5fa1c0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86d5fa1c0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86d5fa1c0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86d5fa1c0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86d5fa1c0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86d5fa1c0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86d5fa1c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86d5fa1c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86d5fa1c0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86d5fa1c0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9ca01f4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9ca01f4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None/>
              <a:defRPr sz="3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None/>
              <a:defRPr sz="3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None/>
              <a:defRPr sz="3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None/>
              <a:defRPr sz="3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None/>
              <a:defRPr sz="3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None/>
              <a:defRPr sz="3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None/>
              <a:defRPr sz="3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None/>
              <a:defRPr sz="3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"/>
              <a:buNone/>
              <a:defRPr sz="3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b="1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b="1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b="1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b="1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b="1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b="1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b="1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b="1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6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634225"/>
            <a:ext cx="87825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580"/>
              <a:t>A </a:t>
            </a:r>
            <a:r>
              <a:rPr lang="zh-TW" sz="3580">
                <a:solidFill>
                  <a:schemeClr val="accent5"/>
                </a:solidFill>
              </a:rPr>
              <a:t>Request-level</a:t>
            </a:r>
            <a:r>
              <a:rPr lang="zh-TW" sz="3580"/>
              <a:t> Guaranteed Delivery Advertising Planning:</a:t>
            </a:r>
            <a:endParaRPr sz="35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580">
                <a:solidFill>
                  <a:schemeClr val="accent5"/>
                </a:solidFill>
              </a:rPr>
              <a:t>Forecasting and Allocation</a:t>
            </a:r>
            <a:endParaRPr sz="3580">
              <a:solidFill>
                <a:schemeClr val="accent5"/>
              </a:solidFill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59300" y="2647400"/>
            <a:ext cx="3592800" cy="10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lang="zh-TW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ADVISOR: JIA-LING KOH</a:t>
            </a:r>
            <a:endParaRPr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lang="zh-TW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PRESENTER: CHENG-WEI CHEN</a:t>
            </a:r>
            <a:endParaRPr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lang="zh-TW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SOURCE: KDD’20</a:t>
            </a:r>
            <a:endParaRPr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lang="zh-TW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DATE: 2021/8/23</a:t>
            </a:r>
            <a:endParaRPr b="1" sz="15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Impression Forecasting</a:t>
            </a:r>
            <a:endParaRPr/>
          </a:p>
        </p:txBody>
      </p:sp>
      <p:grpSp>
        <p:nvGrpSpPr>
          <p:cNvPr id="156" name="Google Shape;156;p22"/>
          <p:cNvGrpSpPr/>
          <p:nvPr/>
        </p:nvGrpSpPr>
        <p:grpSpPr>
          <a:xfrm>
            <a:off x="5038263" y="2165100"/>
            <a:ext cx="3000000" cy="431100"/>
            <a:chOff x="3072025" y="1648225"/>
            <a:chExt cx="3000000" cy="431100"/>
          </a:xfrm>
        </p:grpSpPr>
        <p:sp>
          <p:nvSpPr>
            <p:cNvPr id="157" name="Google Shape;157;p22"/>
            <p:cNvSpPr txBox="1"/>
            <p:nvPr/>
          </p:nvSpPr>
          <p:spPr>
            <a:xfrm>
              <a:off x="3072025" y="1648225"/>
              <a:ext cx="300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/>
                <a:t>Dt = (     |i ∈ I , j ∈ J )</a:t>
              </a:r>
              <a:endParaRPr sz="1600"/>
            </a:p>
          </p:txBody>
        </p:sp>
        <p:pic>
          <p:nvPicPr>
            <p:cNvPr id="158" name="Google Shape;158;p22"/>
            <p:cNvPicPr preferRelativeResize="0"/>
            <p:nvPr/>
          </p:nvPicPr>
          <p:blipFill rotWithShape="1">
            <a:blip r:embed="rId3">
              <a:alphaModFix/>
            </a:blip>
            <a:srcRect b="0" l="0" r="18969" t="0"/>
            <a:stretch/>
          </p:blipFill>
          <p:spPr>
            <a:xfrm>
              <a:off x="3691225" y="1678525"/>
              <a:ext cx="246975" cy="361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22"/>
          <p:cNvSpPr txBox="1"/>
          <p:nvPr/>
        </p:nvSpPr>
        <p:spPr>
          <a:xfrm>
            <a:off x="1105738" y="3783025"/>
            <a:ext cx="326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P</a:t>
            </a:r>
            <a:r>
              <a:rPr lang="zh-TW" sz="1600"/>
              <a:t>redict the future M-day inventory</a:t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1105738" y="20590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S</a:t>
            </a:r>
            <a:r>
              <a:rPr lang="zh-TW" sz="1600"/>
              <a:t>ets of indices of </a:t>
            </a:r>
            <a:r>
              <a:rPr b="1" lang="zh-TW" sz="1600">
                <a:solidFill>
                  <a:schemeClr val="accent5"/>
                </a:solidFill>
              </a:rPr>
              <a:t>user i</a:t>
            </a:r>
            <a:r>
              <a:rPr lang="zh-TW" sz="1600"/>
              <a:t> and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request</a:t>
            </a:r>
            <a:r>
              <a:rPr lang="zh-TW" sz="1600">
                <a:solidFill>
                  <a:schemeClr val="accent5"/>
                </a:solidFill>
              </a:rPr>
              <a:t> </a:t>
            </a:r>
            <a:r>
              <a:rPr b="1" lang="zh-TW" sz="1600">
                <a:solidFill>
                  <a:schemeClr val="accent5"/>
                </a:solidFill>
              </a:rPr>
              <a:t>type j</a:t>
            </a:r>
            <a:r>
              <a:rPr lang="zh-TW" sz="1600"/>
              <a:t> respectively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1105738" y="2974075"/>
            <a:ext cx="359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Given the historical N-day inventory</a:t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5038263" y="37830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D′N+1, D′N+2, </a:t>
            </a:r>
            <a:r>
              <a:rPr lang="zh-TW" sz="1600"/>
              <a:t>· · ·</a:t>
            </a:r>
            <a:r>
              <a:rPr lang="zh-TW" sz="1600"/>
              <a:t>, D′N+M</a:t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5038263" y="29740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D1, D2, · · · , DN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9" name="Google Shape;169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Impression Forecasting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25" y="1458800"/>
            <a:ext cx="604837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/>
          <p:nvPr/>
        </p:nvSpPr>
        <p:spPr>
          <a:xfrm>
            <a:off x="2712950" y="2275475"/>
            <a:ext cx="224100" cy="884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23"/>
          <p:cNvCxnSpPr>
            <a:stCxn id="171" idx="2"/>
          </p:cNvCxnSpPr>
          <p:nvPr/>
        </p:nvCxnSpPr>
        <p:spPr>
          <a:xfrm flipH="1">
            <a:off x="2361500" y="3160175"/>
            <a:ext cx="463500" cy="62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3"/>
          <p:cNvSpPr txBox="1"/>
          <p:nvPr/>
        </p:nvSpPr>
        <p:spPr>
          <a:xfrm>
            <a:off x="1573700" y="3784475"/>
            <a:ext cx="18057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One cluster of user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5149025" y="2942300"/>
            <a:ext cx="999600" cy="163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5" name="Google Shape;175;p23"/>
          <p:cNvCxnSpPr>
            <a:stCxn id="174" idx="2"/>
            <a:endCxn id="176" idx="0"/>
          </p:cNvCxnSpPr>
          <p:nvPr/>
        </p:nvCxnSpPr>
        <p:spPr>
          <a:xfrm>
            <a:off x="5648825" y="3105500"/>
            <a:ext cx="1006800" cy="76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23"/>
          <p:cNvSpPr txBox="1"/>
          <p:nvPr/>
        </p:nvSpPr>
        <p:spPr>
          <a:xfrm>
            <a:off x="5656225" y="3875375"/>
            <a:ext cx="19989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One cluster of request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3773375" y="2554225"/>
            <a:ext cx="702900" cy="606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" name="Google Shape;178;p23"/>
          <p:cNvCxnSpPr>
            <a:stCxn id="177" idx="2"/>
          </p:cNvCxnSpPr>
          <p:nvPr/>
        </p:nvCxnSpPr>
        <p:spPr>
          <a:xfrm>
            <a:off x="4124825" y="3160225"/>
            <a:ext cx="60600" cy="1133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23"/>
          <p:cNvSpPr txBox="1"/>
          <p:nvPr/>
        </p:nvSpPr>
        <p:spPr>
          <a:xfrm>
            <a:off x="3228000" y="4279000"/>
            <a:ext cx="2235900" cy="831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A matrix K1*K2 in one day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(Respectively show the matrix of each day)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7053425" y="2562875"/>
            <a:ext cx="799200" cy="43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D′N+1</a:t>
            </a:r>
            <a:endParaRPr/>
          </a:p>
        </p:txBody>
      </p:sp>
      <p:cxnSp>
        <p:nvCxnSpPr>
          <p:cNvPr id="181" name="Google Shape;181;p23"/>
          <p:cNvCxnSpPr>
            <a:endCxn id="180" idx="1"/>
          </p:cNvCxnSpPr>
          <p:nvPr/>
        </p:nvCxnSpPr>
        <p:spPr>
          <a:xfrm>
            <a:off x="6247025" y="2778425"/>
            <a:ext cx="806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23"/>
          <p:cNvSpPr txBox="1"/>
          <p:nvPr/>
        </p:nvSpPr>
        <p:spPr>
          <a:xfrm>
            <a:off x="6919775" y="3160175"/>
            <a:ext cx="106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latin typeface="Merriweather"/>
                <a:ea typeface="Merriweather"/>
                <a:cs typeface="Merriweather"/>
                <a:sym typeface="Merriweather"/>
              </a:rPr>
              <a:t>D(i*j)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8" name="Google Shape;188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Impression Forecasting</a:t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25" y="1458800"/>
            <a:ext cx="604837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2712950" y="2275475"/>
            <a:ext cx="224100" cy="884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1" name="Google Shape;191;p24"/>
          <p:cNvCxnSpPr>
            <a:stCxn id="190" idx="2"/>
          </p:cNvCxnSpPr>
          <p:nvPr/>
        </p:nvCxnSpPr>
        <p:spPr>
          <a:xfrm flipH="1">
            <a:off x="2361500" y="3160175"/>
            <a:ext cx="463500" cy="62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24"/>
          <p:cNvSpPr txBox="1"/>
          <p:nvPr/>
        </p:nvSpPr>
        <p:spPr>
          <a:xfrm>
            <a:off x="1573700" y="3784475"/>
            <a:ext cx="18057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One cluster of user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5149025" y="2942300"/>
            <a:ext cx="999600" cy="163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4" name="Google Shape;194;p24"/>
          <p:cNvCxnSpPr>
            <a:stCxn id="193" idx="2"/>
            <a:endCxn id="195" idx="0"/>
          </p:cNvCxnSpPr>
          <p:nvPr/>
        </p:nvCxnSpPr>
        <p:spPr>
          <a:xfrm>
            <a:off x="5648825" y="3105500"/>
            <a:ext cx="1006800" cy="76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24"/>
          <p:cNvSpPr txBox="1"/>
          <p:nvPr/>
        </p:nvSpPr>
        <p:spPr>
          <a:xfrm>
            <a:off x="5656225" y="3875375"/>
            <a:ext cx="19989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One cluster of request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3773375" y="2554225"/>
            <a:ext cx="702900" cy="606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7" name="Google Shape;197;p24"/>
          <p:cNvCxnSpPr>
            <a:stCxn id="196" idx="2"/>
          </p:cNvCxnSpPr>
          <p:nvPr/>
        </p:nvCxnSpPr>
        <p:spPr>
          <a:xfrm>
            <a:off x="4124825" y="3160225"/>
            <a:ext cx="60600" cy="1133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4"/>
          <p:cNvSpPr txBox="1"/>
          <p:nvPr/>
        </p:nvSpPr>
        <p:spPr>
          <a:xfrm>
            <a:off x="3228000" y="4279000"/>
            <a:ext cx="2235900" cy="831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A matrix K1*K2 in one day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(Respectively show the matrix of each day)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7053425" y="2562875"/>
            <a:ext cx="799200" cy="43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D′N+2</a:t>
            </a:r>
            <a:endParaRPr/>
          </a:p>
        </p:txBody>
      </p:sp>
      <p:cxnSp>
        <p:nvCxnSpPr>
          <p:cNvPr id="200" name="Google Shape;200;p24"/>
          <p:cNvCxnSpPr>
            <a:endCxn id="199" idx="1"/>
          </p:cNvCxnSpPr>
          <p:nvPr/>
        </p:nvCxnSpPr>
        <p:spPr>
          <a:xfrm>
            <a:off x="6247025" y="2778425"/>
            <a:ext cx="806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" name="Google Shape;201;p24"/>
          <p:cNvSpPr txBox="1"/>
          <p:nvPr/>
        </p:nvSpPr>
        <p:spPr>
          <a:xfrm>
            <a:off x="6919775" y="3160175"/>
            <a:ext cx="106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latin typeface="Merriweather"/>
                <a:ea typeface="Merriweather"/>
                <a:cs typeface="Merriweather"/>
                <a:sym typeface="Merriweather"/>
              </a:rPr>
              <a:t>D(i*j)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1218875" y="1303350"/>
            <a:ext cx="1107300" cy="415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/>
              <a:t>add D′N+1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8" name="Google Shape;208;p25"/>
          <p:cNvSpPr txBox="1"/>
          <p:nvPr>
            <p:ph idx="4294967295" type="title"/>
          </p:nvPr>
        </p:nvSpPr>
        <p:spPr>
          <a:xfrm>
            <a:off x="311725" y="2723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Impression Forecasting</a:t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0" l="2647" r="5752" t="0"/>
          <a:stretch/>
        </p:blipFill>
        <p:spPr>
          <a:xfrm>
            <a:off x="1524075" y="1347425"/>
            <a:ext cx="5896676" cy="3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3287875" y="916325"/>
            <a:ext cx="2568300" cy="43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latin typeface="Roboto"/>
                <a:ea typeface="Roboto"/>
                <a:cs typeface="Roboto"/>
                <a:sym typeface="Roboto"/>
              </a:rPr>
              <a:t>Related work: ST-TF[10]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2118025" y="3796800"/>
            <a:ext cx="894000" cy="33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3712100" y="3729450"/>
            <a:ext cx="1500900" cy="623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6060025" y="3796800"/>
            <a:ext cx="1085100" cy="40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4535250" y="4538175"/>
            <a:ext cx="2369700" cy="4002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erriweather"/>
                <a:ea typeface="Merriweather"/>
                <a:cs typeface="Merriweather"/>
                <a:sym typeface="Merriweather"/>
              </a:rPr>
              <a:t>User historical requests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1799125" y="4430475"/>
            <a:ext cx="1531800" cy="61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erriweather"/>
                <a:ea typeface="Merriweather"/>
                <a:cs typeface="Merriweather"/>
                <a:sym typeface="Merriweather"/>
              </a:rPr>
              <a:t>User &amp; Request attribute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191025" y="916325"/>
            <a:ext cx="300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highlight>
                  <a:srgbClr val="FFFF00"/>
                </a:highlight>
                <a:latin typeface="Merriweather"/>
                <a:ea typeface="Merriweather"/>
                <a:cs typeface="Merriweather"/>
                <a:sym typeface="Merriweather"/>
              </a:rPr>
              <a:t>For one user in one request</a:t>
            </a:r>
            <a:endParaRPr sz="1600"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2" name="Google Shape;222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Impression Forecasting</a:t>
            </a:r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1569450" y="1552550"/>
            <a:ext cx="6005100" cy="46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erriweather"/>
                <a:ea typeface="Merriweather"/>
                <a:cs typeface="Merriweather"/>
                <a:sym typeface="Merriweather"/>
              </a:rPr>
              <a:t>Loss function </a:t>
            </a:r>
            <a:r>
              <a:rPr b="1" lang="zh-TW" sz="18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before</a:t>
            </a:r>
            <a:r>
              <a:rPr lang="zh-TW" sz="1800">
                <a:latin typeface="Merriweather"/>
                <a:ea typeface="Merriweather"/>
                <a:cs typeface="Merriweather"/>
                <a:sym typeface="Merriweather"/>
              </a:rPr>
              <a:t> clustering of users &amp; requests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450" y="2778675"/>
            <a:ext cx="6005100" cy="807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/>
        </p:nvSpPr>
        <p:spPr>
          <a:xfrm>
            <a:off x="485875" y="2887475"/>
            <a:ext cx="1086300" cy="615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User</a:t>
            </a:r>
            <a:r>
              <a:rPr lang="zh-TW">
                <a:latin typeface="Roboto"/>
                <a:ea typeface="Roboto"/>
                <a:cs typeface="Roboto"/>
                <a:sym typeface="Roboto"/>
              </a:rPr>
              <a:t>s clustering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175" y="2774550"/>
            <a:ext cx="566737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2" name="Google Shape;232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Impression Forecasting</a:t>
            </a:r>
            <a:endParaRPr/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2950" y="4483375"/>
            <a:ext cx="2925717" cy="6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/>
          <p:nvPr/>
        </p:nvSpPr>
        <p:spPr>
          <a:xfrm>
            <a:off x="485875" y="3728813"/>
            <a:ext cx="1086300" cy="615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Requests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clustering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" name="Google Shape;235;p27"/>
          <p:cNvPicPr preferRelativeResize="0"/>
          <p:nvPr/>
        </p:nvPicPr>
        <p:blipFill rotWithShape="1">
          <a:blip r:embed="rId5">
            <a:alphaModFix/>
          </a:blip>
          <a:srcRect b="0" l="2600" r="0" t="16022"/>
          <a:stretch/>
        </p:blipFill>
        <p:spPr>
          <a:xfrm>
            <a:off x="1907175" y="2039150"/>
            <a:ext cx="4583125" cy="7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6">
            <a:alphaModFix/>
          </a:blip>
          <a:srcRect b="0" l="4970" r="0" t="0"/>
          <a:stretch/>
        </p:blipFill>
        <p:spPr>
          <a:xfrm>
            <a:off x="1907175" y="3622275"/>
            <a:ext cx="2335300" cy="8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 txBox="1"/>
          <p:nvPr/>
        </p:nvSpPr>
        <p:spPr>
          <a:xfrm>
            <a:off x="1569450" y="1552550"/>
            <a:ext cx="6005100" cy="46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erriweather"/>
                <a:ea typeface="Merriweather"/>
                <a:cs typeface="Merriweather"/>
                <a:sym typeface="Merriweather"/>
              </a:rPr>
              <a:t>Loss function </a:t>
            </a:r>
            <a:r>
              <a:rPr b="1" lang="zh-TW" sz="18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after</a:t>
            </a:r>
            <a:r>
              <a:rPr lang="zh-TW" sz="1800">
                <a:latin typeface="Merriweather"/>
                <a:ea typeface="Merriweather"/>
                <a:cs typeface="Merriweather"/>
                <a:sym typeface="Merriweather"/>
              </a:rPr>
              <a:t> clustering of users &amp; requests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311725" y="2117350"/>
            <a:ext cx="1434600" cy="615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Reweight for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target attribute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3035350" y="2571750"/>
            <a:ext cx="157500" cy="209700"/>
          </a:xfrm>
          <a:prstGeom prst="flowChartConnec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0" name="Google Shape;240;p27"/>
          <p:cNvCxnSpPr>
            <a:stCxn id="239" idx="5"/>
          </p:cNvCxnSpPr>
          <p:nvPr/>
        </p:nvCxnSpPr>
        <p:spPr>
          <a:xfrm>
            <a:off x="3169785" y="2750740"/>
            <a:ext cx="2882700" cy="82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27"/>
          <p:cNvSpPr txBox="1"/>
          <p:nvPr/>
        </p:nvSpPr>
        <p:spPr>
          <a:xfrm>
            <a:off x="5981875" y="2557250"/>
            <a:ext cx="316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 user and request attribute</a:t>
            </a:r>
            <a:endParaRPr sz="12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combinations determined by contracts</a:t>
            </a:r>
            <a:endParaRPr sz="10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793875" y="4183475"/>
            <a:ext cx="211200" cy="261300"/>
          </a:xfrm>
          <a:prstGeom prst="flowChartConnec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" name="Google Shape;243;p27"/>
          <p:cNvCxnSpPr>
            <a:stCxn id="242" idx="3"/>
            <a:endCxn id="244" idx="0"/>
          </p:cNvCxnSpPr>
          <p:nvPr/>
        </p:nvCxnSpPr>
        <p:spPr>
          <a:xfrm flipH="1">
            <a:off x="2184305" y="4406509"/>
            <a:ext cx="640500" cy="15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27"/>
          <p:cNvSpPr txBox="1"/>
          <p:nvPr/>
        </p:nvSpPr>
        <p:spPr>
          <a:xfrm>
            <a:off x="690700" y="4563625"/>
            <a:ext cx="29871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erriweather"/>
                <a:ea typeface="Merriweather"/>
                <a:cs typeface="Merriweather"/>
                <a:sym typeface="Merriweather"/>
              </a:rPr>
              <a:t>Users’ daily impression vector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821163" y="3922175"/>
            <a:ext cx="211200" cy="261300"/>
          </a:xfrm>
          <a:prstGeom prst="flowChartConnec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6" name="Google Shape;246;p27"/>
          <p:cNvCxnSpPr>
            <a:stCxn id="245" idx="5"/>
            <a:endCxn id="247" idx="1"/>
          </p:cNvCxnSpPr>
          <p:nvPr/>
        </p:nvCxnSpPr>
        <p:spPr>
          <a:xfrm>
            <a:off x="4001433" y="4145209"/>
            <a:ext cx="288300" cy="200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27"/>
          <p:cNvSpPr txBox="1"/>
          <p:nvPr/>
        </p:nvSpPr>
        <p:spPr>
          <a:xfrm>
            <a:off x="4289650" y="4145200"/>
            <a:ext cx="2200500" cy="400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Center vector of</a:t>
            </a:r>
            <a:r>
              <a:rPr lang="zh-TW">
                <a:latin typeface="Roboto"/>
                <a:ea typeface="Roboto"/>
                <a:cs typeface="Roboto"/>
                <a:sym typeface="Roboto"/>
              </a:rPr>
              <a:t> cluster 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Architecture</a:t>
            </a:r>
            <a:endParaRPr/>
          </a:p>
        </p:txBody>
      </p:sp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54" name="Google Shape;2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113" y="1475425"/>
            <a:ext cx="621982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/>
          <p:nvPr/>
        </p:nvSpPr>
        <p:spPr>
          <a:xfrm>
            <a:off x="3247750" y="2524400"/>
            <a:ext cx="2829000" cy="852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 txBox="1"/>
          <p:nvPr/>
        </p:nvSpPr>
        <p:spPr>
          <a:xfrm>
            <a:off x="3247750" y="2448200"/>
            <a:ext cx="37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6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Impression allocation: </a:t>
            </a:r>
            <a:r>
              <a:rPr lang="zh-TW"/>
              <a:t>Inpu</a:t>
            </a:r>
            <a:r>
              <a:rPr lang="zh-TW"/>
              <a:t>t &amp; output</a:t>
            </a:r>
            <a:endParaRPr/>
          </a:p>
        </p:txBody>
      </p:sp>
      <p:sp>
        <p:nvSpPr>
          <p:cNvPr id="263" name="Google Shape;263;p29"/>
          <p:cNvSpPr txBox="1"/>
          <p:nvPr>
            <p:ph idx="2" type="body"/>
          </p:nvPr>
        </p:nvSpPr>
        <p:spPr>
          <a:xfrm>
            <a:off x="4832400" y="1429500"/>
            <a:ext cx="3999900" cy="3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accent5"/>
                </a:solidFill>
              </a:rPr>
              <a:t>Inp</a:t>
            </a:r>
            <a:r>
              <a:rPr b="1" lang="zh-TW" sz="1800">
                <a:solidFill>
                  <a:schemeClr val="accent5"/>
                </a:solidFill>
              </a:rPr>
              <a:t>ut:</a:t>
            </a:r>
            <a:endParaRPr b="1" sz="1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chemeClr val="accent1"/>
                </a:solidFill>
              </a:rPr>
              <a:t>s</a:t>
            </a:r>
            <a:r>
              <a:rPr lang="zh-TW" sz="1700">
                <a:solidFill>
                  <a:schemeClr val="accent1"/>
                </a:solidFill>
              </a:rPr>
              <a:t>ij</a:t>
            </a:r>
            <a:r>
              <a:rPr lang="zh-TW" sz="1700"/>
              <a:t>: Total impression for user i in j type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chemeClr val="accent1"/>
                </a:solidFill>
              </a:rPr>
              <a:t>V</a:t>
            </a:r>
            <a:r>
              <a:rPr lang="zh-TW" sz="1700">
                <a:solidFill>
                  <a:schemeClr val="accent1"/>
                </a:solidFill>
              </a:rPr>
              <a:t>k</a:t>
            </a:r>
            <a:r>
              <a:rPr lang="zh-TW" sz="1700"/>
              <a:t>: Relative priority of contract k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chemeClr val="accent1"/>
                </a:solidFill>
              </a:rPr>
              <a:t>d</a:t>
            </a:r>
            <a:r>
              <a:rPr lang="zh-TW" sz="1700">
                <a:solidFill>
                  <a:schemeClr val="accent1"/>
                </a:solidFill>
              </a:rPr>
              <a:t>k</a:t>
            </a:r>
            <a:r>
              <a:rPr lang="zh-TW" sz="1700"/>
              <a:t>: Advertiser requests amount of impression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chemeClr val="accent1"/>
                </a:solidFill>
              </a:rPr>
              <a:t>q</a:t>
            </a:r>
            <a:r>
              <a:rPr lang="zh-TW" sz="1700">
                <a:solidFill>
                  <a:schemeClr val="accent1"/>
                </a:solidFill>
              </a:rPr>
              <a:t>k</a:t>
            </a:r>
            <a:r>
              <a:rPr lang="zh-TW" sz="1700"/>
              <a:t>: Constraint(reach &amp; frequency)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accent5"/>
                </a:solidFill>
              </a:rPr>
              <a:t>Output: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300">
                <a:solidFill>
                  <a:schemeClr val="accent1"/>
                </a:solidFill>
              </a:rPr>
              <a:t>x</a:t>
            </a:r>
            <a:r>
              <a:rPr lang="zh-TW" sz="1700">
                <a:solidFill>
                  <a:schemeClr val="accent1"/>
                </a:solidFill>
              </a:rPr>
              <a:t>ijk</a:t>
            </a:r>
            <a:r>
              <a:rPr lang="zh-TW" sz="1700"/>
              <a:t>: Optimal allocation impression sij to contract k</a:t>
            </a:r>
            <a:r>
              <a:rPr lang="zh-TW" sz="1600">
                <a:solidFill>
                  <a:schemeClr val="accent5"/>
                </a:solidFill>
              </a:rPr>
              <a:t> </a:t>
            </a:r>
            <a:endParaRPr sz="1600"/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97" y="1559263"/>
            <a:ext cx="4511525" cy="29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/>
          <p:nvPr/>
        </p:nvSpPr>
        <p:spPr>
          <a:xfrm>
            <a:off x="256575" y="1356375"/>
            <a:ext cx="2504400" cy="3355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3667200" y="1533950"/>
            <a:ext cx="1094700" cy="2535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507625" y="1505700"/>
            <a:ext cx="832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Input</a:t>
            </a:r>
            <a:endParaRPr sz="17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2870700" y="1780575"/>
            <a:ext cx="726000" cy="5922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2808625" y="1780575"/>
            <a:ext cx="782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rgbClr val="4A86E8"/>
                </a:solidFill>
                <a:latin typeface="Merriweather"/>
                <a:ea typeface="Merriweather"/>
                <a:cs typeface="Merriweather"/>
                <a:sym typeface="Merriweather"/>
              </a:rPr>
              <a:t>Output</a:t>
            </a:r>
            <a:endParaRPr sz="1300">
              <a:solidFill>
                <a:srgbClr val="4A86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3761550" y="1780575"/>
            <a:ext cx="12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latin typeface="Merriweather"/>
                <a:ea typeface="Merriweather"/>
                <a:cs typeface="Merriweather"/>
                <a:sym typeface="Merriweather"/>
              </a:rPr>
              <a:t>(Contracts)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7" name="Google Shape;277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Impression allocation</a:t>
            </a:r>
            <a:endParaRPr/>
          </a:p>
        </p:txBody>
      </p:sp>
      <p:pic>
        <p:nvPicPr>
          <p:cNvPr id="278" name="Google Shape;2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75" y="1401225"/>
            <a:ext cx="5686425" cy="9144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9" name="Google Shape;279;p30"/>
          <p:cNvPicPr preferRelativeResize="0"/>
          <p:nvPr/>
        </p:nvPicPr>
        <p:blipFill rotWithShape="1">
          <a:blip r:embed="rId4">
            <a:alphaModFix/>
          </a:blip>
          <a:srcRect b="9089" l="0" r="0" t="8429"/>
          <a:stretch/>
        </p:blipFill>
        <p:spPr>
          <a:xfrm>
            <a:off x="5049050" y="3574599"/>
            <a:ext cx="2403800" cy="5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/>
          <p:nvPr>
            <p:ph idx="1" type="body"/>
          </p:nvPr>
        </p:nvSpPr>
        <p:spPr>
          <a:xfrm>
            <a:off x="235525" y="2749525"/>
            <a:ext cx="4959900" cy="22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/>
              <a:t>&lt;</a:t>
            </a:r>
            <a:r>
              <a:rPr lang="zh-TW" sz="2200"/>
              <a:t>Notation list&gt;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accent1"/>
                </a:solidFill>
              </a:rPr>
              <a:t>V</a:t>
            </a:r>
            <a:r>
              <a:rPr lang="zh-TW" sz="1600">
                <a:solidFill>
                  <a:schemeClr val="accent1"/>
                </a:solidFill>
              </a:rPr>
              <a:t>k</a:t>
            </a:r>
            <a:r>
              <a:rPr lang="zh-TW" sz="1600"/>
              <a:t>: Relative priority of contrack k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accent1"/>
                </a:solidFill>
              </a:rPr>
              <a:t>s</a:t>
            </a:r>
            <a:r>
              <a:rPr lang="zh-TW" sz="1600">
                <a:solidFill>
                  <a:schemeClr val="accent1"/>
                </a:solidFill>
              </a:rPr>
              <a:t>ij</a:t>
            </a:r>
            <a:r>
              <a:rPr lang="zh-TW" sz="1600"/>
              <a:t>: Total impression for user i in j type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accent1"/>
                </a:solidFill>
              </a:rPr>
              <a:t>d</a:t>
            </a:r>
            <a:r>
              <a:rPr lang="zh-TW" sz="1600">
                <a:solidFill>
                  <a:schemeClr val="accent1"/>
                </a:solidFill>
              </a:rPr>
              <a:t>k</a:t>
            </a:r>
            <a:r>
              <a:rPr lang="zh-TW" sz="1600"/>
              <a:t>: Advertiser requests amount of impression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accent1"/>
                </a:solidFill>
              </a:rPr>
              <a:t>u</a:t>
            </a:r>
            <a:r>
              <a:rPr lang="zh-TW" sz="1600">
                <a:solidFill>
                  <a:schemeClr val="accent1"/>
                </a:solidFill>
              </a:rPr>
              <a:t>k</a:t>
            </a:r>
            <a:r>
              <a:rPr lang="zh-TW" sz="1600"/>
              <a:t>: Underdelivery impression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accent1"/>
                </a:solidFill>
              </a:rPr>
              <a:t>x</a:t>
            </a:r>
            <a:r>
              <a:rPr lang="zh-TW" sz="1600">
                <a:solidFill>
                  <a:schemeClr val="accent1"/>
                </a:solidFill>
              </a:rPr>
              <a:t>ijk</a:t>
            </a:r>
            <a:r>
              <a:rPr lang="zh-TW" sz="1600"/>
              <a:t>: Optimal allocation impression sij to contract k</a:t>
            </a:r>
            <a:endParaRPr sz="1600"/>
          </a:p>
        </p:txBody>
      </p:sp>
      <p:cxnSp>
        <p:nvCxnSpPr>
          <p:cNvPr id="281" name="Google Shape;281;p30"/>
          <p:cNvCxnSpPr/>
          <p:nvPr/>
        </p:nvCxnSpPr>
        <p:spPr>
          <a:xfrm flipH="1" rot="10800000">
            <a:off x="4218300" y="2199300"/>
            <a:ext cx="116400" cy="3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2" name="Google Shape;282;p30"/>
          <p:cNvSpPr txBox="1"/>
          <p:nvPr/>
        </p:nvSpPr>
        <p:spPr>
          <a:xfrm>
            <a:off x="3091650" y="2493275"/>
            <a:ext cx="2786100" cy="4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Neighborhood of demand node k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3" name="Google Shape;283;p30"/>
          <p:cNvCxnSpPr/>
          <p:nvPr/>
        </p:nvCxnSpPr>
        <p:spPr>
          <a:xfrm rot="10800000">
            <a:off x="6899750" y="1959875"/>
            <a:ext cx="153600" cy="4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Google Shape;284;p30"/>
          <p:cNvSpPr txBox="1"/>
          <p:nvPr/>
        </p:nvSpPr>
        <p:spPr>
          <a:xfrm>
            <a:off x="6593450" y="2425225"/>
            <a:ext cx="1274400" cy="4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Penalty for</a:t>
            </a:r>
            <a:r>
              <a:rPr lang="zh-TW">
                <a:latin typeface="Roboto"/>
                <a:ea typeface="Roboto"/>
                <a:cs typeface="Roboto"/>
                <a:sym typeface="Roboto"/>
              </a:rPr>
              <a:t> uk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5" name="Google Shape;2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9075" y="2973225"/>
            <a:ext cx="4047450" cy="17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1" name="Google Shape;291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Optimization </a:t>
            </a:r>
            <a:r>
              <a:rPr lang="zh-TW"/>
              <a:t>algorithm</a:t>
            </a:r>
            <a:endParaRPr/>
          </a:p>
        </p:txBody>
      </p:sp>
      <p:pic>
        <p:nvPicPr>
          <p:cNvPr id="292" name="Google Shape;2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300" y="1282900"/>
            <a:ext cx="6305250" cy="24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/>
          <p:nvPr/>
        </p:nvSpPr>
        <p:spPr>
          <a:xfrm>
            <a:off x="1866975" y="1648126"/>
            <a:ext cx="3986100" cy="7143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 txBox="1"/>
          <p:nvPr/>
        </p:nvSpPr>
        <p:spPr>
          <a:xfrm>
            <a:off x="3672675" y="1506325"/>
            <a:ext cx="1102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min f(</a:t>
            </a:r>
            <a:r>
              <a:rPr lang="zh-TW" sz="19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zh-TW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ijk)</a:t>
            </a:r>
            <a:endParaRPr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5" name="Google Shape;295;p31"/>
          <p:cNvCxnSpPr/>
          <p:nvPr/>
        </p:nvCxnSpPr>
        <p:spPr>
          <a:xfrm>
            <a:off x="1940475" y="2997400"/>
            <a:ext cx="2810700" cy="63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1"/>
          <p:cNvCxnSpPr/>
          <p:nvPr/>
        </p:nvCxnSpPr>
        <p:spPr>
          <a:xfrm flipH="1" rot="10800000">
            <a:off x="5020425" y="3000500"/>
            <a:ext cx="2749200" cy="123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31"/>
          <p:cNvCxnSpPr/>
          <p:nvPr/>
        </p:nvCxnSpPr>
        <p:spPr>
          <a:xfrm flipH="1" rot="10800000">
            <a:off x="1866975" y="3646375"/>
            <a:ext cx="2706600" cy="168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31"/>
          <p:cNvCxnSpPr/>
          <p:nvPr/>
        </p:nvCxnSpPr>
        <p:spPr>
          <a:xfrm flipH="1" rot="10800000">
            <a:off x="4842725" y="3603575"/>
            <a:ext cx="2767800" cy="351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31"/>
          <p:cNvSpPr txBox="1"/>
          <p:nvPr/>
        </p:nvSpPr>
        <p:spPr>
          <a:xfrm>
            <a:off x="3157625" y="2681275"/>
            <a:ext cx="16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demand constraint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2740500" y="3638675"/>
            <a:ext cx="186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frequency</a:t>
            </a:r>
            <a:r>
              <a:rPr lang="zh-TW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constraint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5240675" y="3638675"/>
            <a:ext cx="21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non-negativity</a:t>
            </a:r>
            <a:r>
              <a:rPr lang="zh-TW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constraint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" name="Google Shape;30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838" y="4038863"/>
            <a:ext cx="4344725" cy="8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1"/>
          <p:cNvSpPr txBox="1"/>
          <p:nvPr/>
        </p:nvSpPr>
        <p:spPr>
          <a:xfrm>
            <a:off x="6628800" y="2681275"/>
            <a:ext cx="15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supply</a:t>
            </a:r>
            <a:r>
              <a:rPr lang="zh-TW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constraint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4" name="Google Shape;304;p31"/>
          <p:cNvPicPr preferRelativeResize="0"/>
          <p:nvPr/>
        </p:nvPicPr>
        <p:blipFill rotWithShape="1">
          <a:blip r:embed="rId5">
            <a:alphaModFix/>
          </a:blip>
          <a:srcRect b="0" l="0" r="57986" t="0"/>
          <a:stretch/>
        </p:blipFill>
        <p:spPr>
          <a:xfrm>
            <a:off x="2010450" y="4157125"/>
            <a:ext cx="1024300" cy="5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Allocation for selling</a:t>
            </a:r>
            <a:endParaRPr/>
          </a:p>
        </p:txBody>
      </p:sp>
      <p:sp>
        <p:nvSpPr>
          <p:cNvPr id="310" name="Google Shape;310;p32"/>
          <p:cNvSpPr txBox="1"/>
          <p:nvPr>
            <p:ph idx="1" type="body"/>
          </p:nvPr>
        </p:nvSpPr>
        <p:spPr>
          <a:xfrm>
            <a:off x="4363900" y="1936600"/>
            <a:ext cx="3485400" cy="4569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1900"/>
              <a:t>s</a:t>
            </a:r>
            <a:r>
              <a:rPr b="1" lang="zh-TW" sz="1400"/>
              <a:t>ij</a:t>
            </a:r>
            <a:r>
              <a:rPr b="1" lang="zh-TW" sz="1900"/>
              <a:t> assigned to new demand y</a:t>
            </a:r>
            <a:r>
              <a:rPr b="1" lang="zh-TW" sz="1400"/>
              <a:t>ij</a:t>
            </a:r>
            <a:endParaRPr b="1" sz="1400"/>
          </a:p>
        </p:txBody>
      </p:sp>
      <p:sp>
        <p:nvSpPr>
          <p:cNvPr id="311" name="Google Shape;31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2" name="Google Shape;312;p32"/>
          <p:cNvPicPr preferRelativeResize="0"/>
          <p:nvPr/>
        </p:nvPicPr>
        <p:blipFill rotWithShape="1">
          <a:blip r:embed="rId3">
            <a:alphaModFix/>
          </a:blip>
          <a:srcRect b="0" l="2593" r="1722" t="0"/>
          <a:stretch/>
        </p:blipFill>
        <p:spPr>
          <a:xfrm>
            <a:off x="3710700" y="2662925"/>
            <a:ext cx="53866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/>
          <p:cNvPicPr preferRelativeResize="0"/>
          <p:nvPr/>
        </p:nvPicPr>
        <p:blipFill rotWithShape="1">
          <a:blip r:embed="rId4">
            <a:alphaModFix/>
          </a:blip>
          <a:srcRect b="0" l="49629" r="0" t="0"/>
          <a:stretch/>
        </p:blipFill>
        <p:spPr>
          <a:xfrm>
            <a:off x="434224" y="1424725"/>
            <a:ext cx="3132924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Allocation for serving</a:t>
            </a:r>
            <a:endParaRPr/>
          </a:p>
        </p:txBody>
      </p:sp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5511450" y="3067300"/>
            <a:ext cx="3104700" cy="498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1600"/>
              <a:t>click through rate for contract k</a:t>
            </a:r>
            <a:endParaRPr b="1" sz="1600"/>
          </a:p>
        </p:txBody>
      </p:sp>
      <p:sp>
        <p:nvSpPr>
          <p:cNvPr id="320" name="Google Shape;32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1" name="Google Shape;3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763" y="2195500"/>
            <a:ext cx="40290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 rotWithShape="1">
          <a:blip r:embed="rId4">
            <a:alphaModFix/>
          </a:blip>
          <a:srcRect b="0" l="0" r="48522" t="0"/>
          <a:stretch/>
        </p:blipFill>
        <p:spPr>
          <a:xfrm>
            <a:off x="632844" y="1424725"/>
            <a:ext cx="3201874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 txBox="1"/>
          <p:nvPr>
            <p:ph idx="1" type="body"/>
          </p:nvPr>
        </p:nvSpPr>
        <p:spPr>
          <a:xfrm>
            <a:off x="5918850" y="1661088"/>
            <a:ext cx="2125500" cy="498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zh-TW" sz="1600"/>
              <a:t>weight for contract k</a:t>
            </a:r>
            <a:endParaRPr b="1" sz="1600"/>
          </a:p>
        </p:txBody>
      </p:sp>
      <p:cxnSp>
        <p:nvCxnSpPr>
          <p:cNvPr id="324" name="Google Shape;324;p33"/>
          <p:cNvCxnSpPr>
            <a:stCxn id="323" idx="2"/>
          </p:cNvCxnSpPr>
          <p:nvPr/>
        </p:nvCxnSpPr>
        <p:spPr>
          <a:xfrm flipH="1">
            <a:off x="6954600" y="2159688"/>
            <a:ext cx="270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33"/>
          <p:cNvCxnSpPr>
            <a:stCxn id="319" idx="0"/>
          </p:cNvCxnSpPr>
          <p:nvPr/>
        </p:nvCxnSpPr>
        <p:spPr>
          <a:xfrm flipH="1" rot="10800000">
            <a:off x="7063800" y="2611300"/>
            <a:ext cx="581100" cy="45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331" name="Google Shape;331;p3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2" name="Google Shape;33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Dataset</a:t>
            </a:r>
            <a:endParaRPr/>
          </a:p>
        </p:txBody>
      </p:sp>
      <p:sp>
        <p:nvSpPr>
          <p:cNvPr id="338" name="Google Shape;33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9" name="Google Shape;339;p35"/>
          <p:cNvSpPr txBox="1"/>
          <p:nvPr/>
        </p:nvSpPr>
        <p:spPr>
          <a:xfrm>
            <a:off x="2192588" y="1504225"/>
            <a:ext cx="4331100" cy="8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Tencent online video site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from June 1, 2018 to Dec 31, 2019</a:t>
            </a:r>
            <a:endParaRPr sz="2000"/>
          </a:p>
        </p:txBody>
      </p:sp>
      <p:graphicFrame>
        <p:nvGraphicFramePr>
          <p:cNvPr id="340" name="Google Shape;340;p35"/>
          <p:cNvGraphicFramePr/>
          <p:nvPr/>
        </p:nvGraphicFramePr>
        <p:xfrm>
          <a:off x="1639725" y="266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{6EE1177B-CD13-464A-86F3-E7BAE992A98D}</a:tableStyleId>
              </a:tblPr>
              <a:tblGrid>
                <a:gridCol w="2723075"/>
                <a:gridCol w="1384000"/>
                <a:gridCol w="1329750"/>
              </a:tblGrid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Impressions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Contracts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Allocation for selling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650,223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5,753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Allocation for serving(large)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726,390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5,782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Allocation for serving(small)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9,087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104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Forecasting accuracy</a:t>
            </a:r>
            <a:endParaRPr/>
          </a:p>
        </p:txBody>
      </p:sp>
      <p:sp>
        <p:nvSpPr>
          <p:cNvPr id="346" name="Google Shape;34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7" name="Google Shape;3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0" y="2061225"/>
            <a:ext cx="4767124" cy="18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6"/>
          <p:cNvPicPr preferRelativeResize="0"/>
          <p:nvPr/>
        </p:nvPicPr>
        <p:blipFill rotWithShape="1">
          <a:blip r:embed="rId4">
            <a:alphaModFix/>
          </a:blip>
          <a:srcRect b="0" l="3211" r="2882" t="4049"/>
          <a:stretch/>
        </p:blipFill>
        <p:spPr>
          <a:xfrm>
            <a:off x="4797625" y="1797475"/>
            <a:ext cx="4270175" cy="235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Experiment: Allocation</a:t>
            </a:r>
            <a:endParaRPr/>
          </a:p>
        </p:txBody>
      </p:sp>
      <p:sp>
        <p:nvSpPr>
          <p:cNvPr id="354" name="Google Shape;35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55" name="Google Shape;355;p37"/>
          <p:cNvPicPr preferRelativeResize="0"/>
          <p:nvPr/>
        </p:nvPicPr>
        <p:blipFill rotWithShape="1">
          <a:blip r:embed="rId3">
            <a:alphaModFix/>
          </a:blip>
          <a:srcRect b="0" l="0" r="0" t="50738"/>
          <a:stretch/>
        </p:blipFill>
        <p:spPr>
          <a:xfrm>
            <a:off x="1252600" y="1521025"/>
            <a:ext cx="6638850" cy="32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/>
          <p:nvPr/>
        </p:nvSpPr>
        <p:spPr>
          <a:xfrm>
            <a:off x="3571675" y="2912475"/>
            <a:ext cx="564600" cy="184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7"/>
          <p:cNvSpPr/>
          <p:nvPr/>
        </p:nvSpPr>
        <p:spPr>
          <a:xfrm>
            <a:off x="2870925" y="3322650"/>
            <a:ext cx="564600" cy="246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7"/>
          <p:cNvSpPr/>
          <p:nvPr/>
        </p:nvSpPr>
        <p:spPr>
          <a:xfrm>
            <a:off x="4289725" y="3322650"/>
            <a:ext cx="564600" cy="246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1462875" y="1821750"/>
            <a:ext cx="6264000" cy="453000"/>
          </a:xfrm>
          <a:prstGeom prst="bracePai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208950" y="1834000"/>
            <a:ext cx="137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Crowded-level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1462875" y="2274750"/>
            <a:ext cx="6264000" cy="578700"/>
          </a:xfrm>
          <a:prstGeom prst="bracePair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7"/>
          <p:cNvSpPr txBox="1"/>
          <p:nvPr/>
        </p:nvSpPr>
        <p:spPr>
          <a:xfrm>
            <a:off x="208950" y="2364000"/>
            <a:ext cx="137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Users</a:t>
            </a:r>
            <a:r>
              <a:rPr lang="zh-TW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-level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7162275" y="3802975"/>
            <a:ext cx="622200" cy="246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Experiment: Allocation</a:t>
            </a:r>
            <a:endParaRPr/>
          </a:p>
        </p:txBody>
      </p:sp>
      <p:sp>
        <p:nvSpPr>
          <p:cNvPr id="369" name="Google Shape;36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70" name="Google Shape;370;p38"/>
          <p:cNvPicPr preferRelativeResize="0"/>
          <p:nvPr/>
        </p:nvPicPr>
        <p:blipFill rotWithShape="1">
          <a:blip r:embed="rId3">
            <a:alphaModFix/>
          </a:blip>
          <a:srcRect b="49708" l="0" r="0" t="0"/>
          <a:stretch/>
        </p:blipFill>
        <p:spPr>
          <a:xfrm>
            <a:off x="1187187" y="1378675"/>
            <a:ext cx="6769675" cy="33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8"/>
          <p:cNvSpPr/>
          <p:nvPr/>
        </p:nvSpPr>
        <p:spPr>
          <a:xfrm>
            <a:off x="2778400" y="2906250"/>
            <a:ext cx="1293000" cy="881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8"/>
          <p:cNvSpPr/>
          <p:nvPr/>
        </p:nvSpPr>
        <p:spPr>
          <a:xfrm>
            <a:off x="7216750" y="3829700"/>
            <a:ext cx="661500" cy="294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Experiment: Allocation</a:t>
            </a:r>
            <a:endParaRPr/>
          </a:p>
        </p:txBody>
      </p:sp>
      <p:sp>
        <p:nvSpPr>
          <p:cNvPr id="378" name="Google Shape;37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79" name="Google Shape;379;p39"/>
          <p:cNvPicPr preferRelativeResize="0"/>
          <p:nvPr/>
        </p:nvPicPr>
        <p:blipFill rotWithShape="1">
          <a:blip r:embed="rId3">
            <a:alphaModFix/>
          </a:blip>
          <a:srcRect b="0" l="0" r="813" t="0"/>
          <a:stretch/>
        </p:blipFill>
        <p:spPr>
          <a:xfrm>
            <a:off x="111150" y="1873700"/>
            <a:ext cx="8985500" cy="26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385" name="Google Shape;385;p4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6" name="Google Shape;38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392" name="Google Shape;39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3" name="Google Shape;393;p41"/>
          <p:cNvSpPr txBox="1"/>
          <p:nvPr/>
        </p:nvSpPr>
        <p:spPr>
          <a:xfrm>
            <a:off x="1170600" y="1312150"/>
            <a:ext cx="68028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AutoNum type="arabicPeriod"/>
            </a:pPr>
            <a:r>
              <a:rPr lang="zh-TW" sz="1600">
                <a:latin typeface="Merriweather"/>
                <a:ea typeface="Merriweather"/>
                <a:cs typeface="Merriweather"/>
                <a:sym typeface="Merriweather"/>
              </a:rPr>
              <a:t>We present a holistic design of a </a:t>
            </a:r>
            <a:r>
              <a:rPr lang="zh-TW" sz="16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large-scale guaranteed delivery advertising planning system</a:t>
            </a:r>
            <a:r>
              <a:rPr lang="zh-TW" sz="1600">
                <a:latin typeface="Merriweather"/>
                <a:ea typeface="Merriweather"/>
                <a:cs typeface="Merriweather"/>
                <a:sym typeface="Merriweather"/>
              </a:rPr>
              <a:t>, which supports efficient </a:t>
            </a:r>
            <a:r>
              <a:rPr lang="zh-TW" sz="16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request-level impression forecasting and allocation</a:t>
            </a:r>
            <a:r>
              <a:rPr lang="zh-TW" sz="1600"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AutoNum type="arabicPeriod"/>
            </a:pPr>
            <a:r>
              <a:rPr lang="zh-TW" sz="1600">
                <a:latin typeface="Merriweather"/>
                <a:ea typeface="Merriweather"/>
                <a:cs typeface="Merriweather"/>
                <a:sym typeface="Merriweather"/>
              </a:rPr>
              <a:t>Our system </a:t>
            </a:r>
            <a:r>
              <a:rPr lang="zh-TW" sz="16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empowers advertisers to achieve sufficiently precise targeting while keeping high delivery rate and play rate</a:t>
            </a:r>
            <a:r>
              <a:rPr lang="zh-TW" sz="1600">
                <a:latin typeface="Merriweather"/>
                <a:ea typeface="Merriweather"/>
                <a:cs typeface="Merriweather"/>
                <a:sym typeface="Merriweather"/>
              </a:rPr>
              <a:t>, which can sig</a:t>
            </a:r>
            <a:r>
              <a:rPr lang="zh-TW" sz="1600">
                <a:latin typeface="Merriweather"/>
                <a:ea typeface="Merriweather"/>
                <a:cs typeface="Merriweather"/>
                <a:sym typeface="Merriweather"/>
              </a:rPr>
              <a:t>nificantly increase the publisher revenue and return on investment of advertisers. 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AutoNum type="arabicPeriod"/>
            </a:pPr>
            <a:r>
              <a:rPr lang="zh-TW" sz="1600">
                <a:latin typeface="Merriweather"/>
                <a:ea typeface="Merriweather"/>
                <a:cs typeface="Merriweather"/>
                <a:sym typeface="Merriweather"/>
              </a:rPr>
              <a:t>It can also provide </a:t>
            </a:r>
            <a:r>
              <a:rPr lang="zh-TW" sz="16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more user-friendly ad serving </a:t>
            </a:r>
            <a:r>
              <a:rPr lang="zh-TW" sz="1600">
                <a:latin typeface="Merriweather"/>
                <a:ea typeface="Merriweather"/>
                <a:cs typeface="Merriweather"/>
                <a:sym typeface="Merriweather"/>
              </a:rPr>
              <a:t>with the ability to </a:t>
            </a:r>
            <a:r>
              <a:rPr lang="zh-TW" sz="16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handle a set of customized linear serving constraints.</a:t>
            </a:r>
            <a:endParaRPr sz="16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○"/>
            </a:pPr>
            <a:r>
              <a:rPr lang="zh-TW" sz="2400">
                <a:latin typeface="Merriweather"/>
                <a:ea typeface="Merriweather"/>
                <a:cs typeface="Merriweather"/>
                <a:sym typeface="Merriweather"/>
              </a:rPr>
              <a:t>Problem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○"/>
            </a:pPr>
            <a:r>
              <a:rPr lang="zh-TW" sz="2400">
                <a:latin typeface="Merriweather"/>
                <a:ea typeface="Merriweather"/>
                <a:cs typeface="Merriweather"/>
                <a:sym typeface="Merriweather"/>
              </a:rPr>
              <a:t>Previous Work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○"/>
            </a:pPr>
            <a:r>
              <a:rPr lang="zh-TW" sz="2400"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3101300" y="2697375"/>
            <a:ext cx="2225400" cy="20574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Introduction-Problem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600" y="2089050"/>
            <a:ext cx="2511250" cy="14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25" y="1965547"/>
            <a:ext cx="1653300" cy="16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4294967295" type="body"/>
          </p:nvPr>
        </p:nvSpPr>
        <p:spPr>
          <a:xfrm>
            <a:off x="896387" y="3728425"/>
            <a:ext cx="973800" cy="6237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600">
                <a:solidFill>
                  <a:schemeClr val="accent4"/>
                </a:solidFill>
              </a:rPr>
              <a:t>Us</a:t>
            </a:r>
            <a:r>
              <a:rPr lang="zh-TW" sz="2600">
                <a:solidFill>
                  <a:schemeClr val="accent4"/>
                </a:solidFill>
              </a:rPr>
              <a:t>er</a:t>
            </a:r>
            <a:endParaRPr sz="2600">
              <a:solidFill>
                <a:schemeClr val="accent4"/>
              </a:solidFill>
            </a:endParaRPr>
          </a:p>
        </p:txBody>
      </p:sp>
      <p:cxnSp>
        <p:nvCxnSpPr>
          <p:cNvPr id="89" name="Google Shape;89;p16"/>
          <p:cNvCxnSpPr/>
          <p:nvPr/>
        </p:nvCxnSpPr>
        <p:spPr>
          <a:xfrm rot="10800000">
            <a:off x="5346425" y="4038475"/>
            <a:ext cx="1211400" cy="1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" name="Google Shape;90;p16"/>
          <p:cNvSpPr txBox="1"/>
          <p:nvPr/>
        </p:nvSpPr>
        <p:spPr>
          <a:xfrm>
            <a:off x="5616900" y="3677100"/>
            <a:ext cx="89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Demand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658725" y="4038475"/>
            <a:ext cx="89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Funds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" name="Google Shape;92;p16"/>
          <p:cNvCxnSpPr>
            <a:stCxn id="88" idx="3"/>
          </p:cNvCxnSpPr>
          <p:nvPr/>
        </p:nvCxnSpPr>
        <p:spPr>
          <a:xfrm flipH="1" rot="10800000">
            <a:off x="1870187" y="4032175"/>
            <a:ext cx="1210500" cy="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6"/>
          <p:cNvSpPr/>
          <p:nvPr/>
        </p:nvSpPr>
        <p:spPr>
          <a:xfrm>
            <a:off x="4256150" y="3655675"/>
            <a:ext cx="973800" cy="76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Contracts</a:t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3169250" y="3651625"/>
            <a:ext cx="973800" cy="769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Historical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Roboto"/>
                <a:ea typeface="Roboto"/>
                <a:cs typeface="Roboto"/>
                <a:sym typeface="Roboto"/>
              </a:rPr>
              <a:t>requests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244250" y="2966800"/>
            <a:ext cx="193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highlight>
                  <a:srgbClr val="FFFF00"/>
                </a:highlight>
              </a:rPr>
              <a:t>Optimal allocation</a:t>
            </a:r>
            <a:endParaRPr sz="1700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 txBox="1"/>
          <p:nvPr>
            <p:ph idx="4294967295" type="body"/>
          </p:nvPr>
        </p:nvSpPr>
        <p:spPr>
          <a:xfrm>
            <a:off x="3356600" y="1965550"/>
            <a:ext cx="1714800" cy="6237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600">
                <a:solidFill>
                  <a:schemeClr val="accent4"/>
                </a:solidFill>
              </a:rPr>
              <a:t>Publish</a:t>
            </a:r>
            <a:r>
              <a:rPr lang="zh-TW" sz="2600">
                <a:solidFill>
                  <a:schemeClr val="accent4"/>
                </a:solidFill>
              </a:rPr>
              <a:t>er</a:t>
            </a:r>
            <a:endParaRPr sz="2600">
              <a:solidFill>
                <a:schemeClr val="accent4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idx="4294967295" type="body"/>
          </p:nvPr>
        </p:nvSpPr>
        <p:spPr>
          <a:xfrm>
            <a:off x="6557825" y="3724375"/>
            <a:ext cx="1714800" cy="6237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600">
                <a:solidFill>
                  <a:schemeClr val="accent4"/>
                </a:solidFill>
              </a:rPr>
              <a:t>Advertis</a:t>
            </a:r>
            <a:r>
              <a:rPr lang="zh-TW" sz="2600">
                <a:solidFill>
                  <a:schemeClr val="accent4"/>
                </a:solidFill>
              </a:rPr>
              <a:t>er</a:t>
            </a:r>
            <a:endParaRPr sz="26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Previous work</a:t>
            </a:r>
            <a:endParaRPr/>
          </a:p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50610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Advertisers pursue </a:t>
            </a:r>
            <a:r>
              <a:rPr lang="zh-TW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more precise targeting</a:t>
            </a:r>
            <a:r>
              <a:rPr lang="zh-TW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which requires not only user-level attributes but also request-level attributes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zh-TW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Users prefer more friendly ad serving</a:t>
            </a:r>
            <a:r>
              <a:rPr lang="zh-TW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which imposes more diverse serving constraints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50" y="1449600"/>
            <a:ext cx="4954283" cy="31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Target</a:t>
            </a:r>
            <a:endParaRPr/>
          </a:p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4832400" y="1353300"/>
            <a:ext cx="4188900" cy="37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zh-TW" sz="2165">
                <a:solidFill>
                  <a:schemeClr val="accent5"/>
                </a:solidFill>
              </a:rPr>
              <a:t>User attribute:</a:t>
            </a:r>
            <a:r>
              <a:rPr lang="zh-TW" sz="1979">
                <a:solidFill>
                  <a:schemeClr val="accent5"/>
                </a:solidFill>
              </a:rPr>
              <a:t> </a:t>
            </a:r>
            <a:endParaRPr sz="1979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1979"/>
              <a:t>[ platform, area, age, gender]</a:t>
            </a:r>
            <a:endParaRPr sz="1979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1979"/>
              <a:t>Ex: 48y/o, iPhone female user from Shanghai </a:t>
            </a:r>
            <a:endParaRPr sz="1979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zh-TW" sz="2165">
                <a:solidFill>
                  <a:schemeClr val="accent5"/>
                </a:solidFill>
              </a:rPr>
              <a:t>Request attribute:</a:t>
            </a:r>
            <a:r>
              <a:rPr lang="zh-TW" sz="1979">
                <a:solidFill>
                  <a:schemeClr val="accent5"/>
                </a:solidFill>
              </a:rPr>
              <a:t> </a:t>
            </a:r>
            <a:endParaRPr sz="1979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1979"/>
              <a:t>[ type, content name, network, target time (48 options, every half an hour is an option), etc]</a:t>
            </a:r>
            <a:endParaRPr sz="1979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zh-TW" sz="1979"/>
              <a:t>Ex: Movie, Spider man, Wi-fi, 36</a:t>
            </a:r>
            <a:endParaRPr sz="1979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97" y="1559263"/>
            <a:ext cx="4511525" cy="29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256575" y="1356375"/>
            <a:ext cx="2504400" cy="3355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507625" y="1505700"/>
            <a:ext cx="832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Input</a:t>
            </a:r>
            <a:endParaRPr sz="17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3761550" y="1780575"/>
            <a:ext cx="12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latin typeface="Merriweather"/>
                <a:ea typeface="Merriweather"/>
                <a:cs typeface="Merriweather"/>
                <a:sym typeface="Merriweather"/>
              </a:rPr>
              <a:t>(Contracts)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Target</a:t>
            </a:r>
            <a:endParaRPr/>
          </a:p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chemeClr val="accent5"/>
                </a:solidFill>
              </a:rPr>
              <a:t>Demand</a:t>
            </a:r>
            <a:r>
              <a:rPr b="1" lang="zh-TW" sz="2100">
                <a:solidFill>
                  <a:schemeClr val="accent5"/>
                </a:solidFill>
              </a:rPr>
              <a:t> attribute:</a:t>
            </a:r>
            <a:r>
              <a:rPr lang="zh-TW" sz="1900">
                <a:solidFill>
                  <a:schemeClr val="accent5"/>
                </a:solidFill>
              </a:rPr>
              <a:t> </a:t>
            </a:r>
            <a:endParaRPr sz="19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900"/>
              <a:t>[ target impression, amount of impression, constraints(reach and frequency)]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97" y="1559263"/>
            <a:ext cx="4511525" cy="29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256575" y="1356375"/>
            <a:ext cx="2504400" cy="3355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3667200" y="1533950"/>
            <a:ext cx="1094700" cy="2535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507625" y="1505700"/>
            <a:ext cx="832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Input</a:t>
            </a:r>
            <a:endParaRPr sz="17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2870700" y="1780575"/>
            <a:ext cx="726000" cy="5922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2808625" y="1780575"/>
            <a:ext cx="782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rgbClr val="4A86E8"/>
                </a:solidFill>
                <a:latin typeface="Merriweather"/>
                <a:ea typeface="Merriweather"/>
                <a:cs typeface="Merriweather"/>
                <a:sym typeface="Merriweather"/>
              </a:rPr>
              <a:t>Output</a:t>
            </a:r>
            <a:endParaRPr sz="1300">
              <a:solidFill>
                <a:srgbClr val="4A86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761550" y="1780575"/>
            <a:ext cx="12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latin typeface="Merriweather"/>
                <a:ea typeface="Merriweather"/>
                <a:cs typeface="Merriweather"/>
                <a:sym typeface="Merriweather"/>
              </a:rPr>
              <a:t>(Contracts)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4572000" y="500925"/>
            <a:ext cx="4520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○"/>
            </a:pPr>
            <a:r>
              <a:rPr lang="zh-TW" sz="2400">
                <a:latin typeface="Merriweather"/>
                <a:ea typeface="Merriweather"/>
                <a:cs typeface="Merriweather"/>
                <a:sym typeface="Merriweather"/>
              </a:rPr>
              <a:t>Architecture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○"/>
            </a:pPr>
            <a:r>
              <a:rPr lang="zh-TW" sz="2400">
                <a:latin typeface="Merriweather"/>
                <a:ea typeface="Merriweather"/>
                <a:cs typeface="Merriweather"/>
                <a:sym typeface="Merriweather"/>
              </a:rPr>
              <a:t>Method detail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Architecture</a:t>
            </a:r>
            <a:endParaRPr/>
          </a:p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113" y="1475425"/>
            <a:ext cx="621982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3247750" y="1381400"/>
            <a:ext cx="2829000" cy="814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3247750" y="1305200"/>
            <a:ext cx="37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6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3247750" y="2524400"/>
            <a:ext cx="2829000" cy="852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3247750" y="2448200"/>
            <a:ext cx="37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6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